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ra Medium"/>
      <p:regular r:id="rId17"/>
    </p:embeddedFont>
    <p:embeddedFont>
      <p:font typeface="Sora Medium"/>
      <p:regular r:id="rId18"/>
    </p:embeddedFont>
    <p:embeddedFont>
      <p:font typeface="Noto Sans TC"/>
      <p:regular r:id="rId19"/>
    </p:embeddedFont>
    <p:embeddedFont>
      <p:font typeface="Noto Sans TC"/>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Phishing Awareness Training</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training will provide you with the knowledge and tools to identify and avoid phishing attacks, protecting yourself and your organization from cyber threats.</a:t>
            </a:r>
            <a:endParaRPr lang="en-US" sz="1750" dirty="0"/>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491639"/>
            <a:ext cx="347663" cy="347663"/>
          </a:xfrm>
          <a:prstGeom prst="rect">
            <a:avLst/>
          </a:prstGeom>
        </p:spPr>
      </p:pic>
      <p:sp>
        <p:nvSpPr>
          <p:cNvPr id="7" name="Text 3"/>
          <p:cNvSpPr/>
          <p:nvPr/>
        </p:nvSpPr>
        <p:spPr>
          <a:xfrm>
            <a:off x="1270040" y="5467112"/>
            <a:ext cx="2758916" cy="396835"/>
          </a:xfrm>
          <a:prstGeom prst="rect">
            <a:avLst/>
          </a:prstGeom>
          <a:noFill/>
          <a:ln/>
        </p:spPr>
        <p:txBody>
          <a:bodyPr wrap="none" lIns="0" tIns="0" rIns="0" bIns="0" rtlCol="0" anchor="t"/>
          <a:lstStyle/>
          <a:p>
            <a:pPr algn="l" indent="0" marL="0">
              <a:lnSpc>
                <a:spcPts val="3100"/>
              </a:lnSpc>
              <a:buNone/>
            </a:pPr>
            <a:r>
              <a:rPr lang="en-US" sz="2200" b="1" dirty="0">
                <a:solidFill>
                  <a:srgbClr val="E0D6DE"/>
                </a:solidFill>
                <a:latin typeface="Noto Sans TC Bold" pitchFamily="34" charset="0"/>
                <a:ea typeface="Noto Sans TC Bold" pitchFamily="34" charset="-122"/>
                <a:cs typeface="Noto Sans TC Bold" pitchFamily="34" charset="-120"/>
              </a:rPr>
              <a:t>by ADITYA SALUNKE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2199" y="596027"/>
            <a:ext cx="4827508" cy="603409"/>
          </a:xfrm>
          <a:prstGeom prst="rect">
            <a:avLst/>
          </a:prstGeom>
          <a:noFill/>
          <a:ln/>
        </p:spPr>
        <p:txBody>
          <a:bodyPr wrap="none" lIns="0" tIns="0" rIns="0" bIns="0" rtlCol="0" anchor="t"/>
          <a:lstStyle/>
          <a:p>
            <a:pPr indent="0" marL="0">
              <a:lnSpc>
                <a:spcPts val="4750"/>
              </a:lnSpc>
              <a:buNone/>
            </a:pPr>
            <a:r>
              <a:rPr lang="en-US" sz="3800" dirty="0">
                <a:solidFill>
                  <a:srgbClr val="97B8FF"/>
                </a:solidFill>
                <a:latin typeface="Sora Medium" pitchFamily="34" charset="0"/>
                <a:ea typeface="Sora Medium" pitchFamily="34" charset="-122"/>
                <a:cs typeface="Sora Medium" pitchFamily="34" charset="-120"/>
              </a:rPr>
              <a:t>Conclusion</a:t>
            </a:r>
            <a:endParaRPr lang="en-US" sz="3800" dirty="0"/>
          </a:p>
        </p:txBody>
      </p:sp>
      <p:sp>
        <p:nvSpPr>
          <p:cNvPr id="4" name="Text 1"/>
          <p:cNvSpPr/>
          <p:nvPr/>
        </p:nvSpPr>
        <p:spPr>
          <a:xfrm>
            <a:off x="6162199" y="1585436"/>
            <a:ext cx="3751421" cy="637223"/>
          </a:xfrm>
          <a:prstGeom prst="rect">
            <a:avLst/>
          </a:prstGeom>
          <a:noFill/>
          <a:ln/>
        </p:spPr>
        <p:txBody>
          <a:bodyPr wrap="none" lIns="0" tIns="0" rIns="0" bIns="0" rtlCol="0" anchor="t"/>
          <a:lstStyle/>
          <a:p>
            <a:pPr algn="ctr" indent="0" marL="0">
              <a:lnSpc>
                <a:spcPts val="5000"/>
              </a:lnSpc>
              <a:buNone/>
            </a:pPr>
            <a:r>
              <a:rPr lang="en-US" sz="5000" dirty="0">
                <a:solidFill>
                  <a:srgbClr val="E0D6DE"/>
                </a:solidFill>
                <a:latin typeface="Sora Medium" pitchFamily="34" charset="0"/>
                <a:ea typeface="Sora Medium" pitchFamily="34" charset="-122"/>
                <a:cs typeface="Sora Medium" pitchFamily="34" charset="-120"/>
              </a:rPr>
              <a:t>1</a:t>
            </a:r>
            <a:endParaRPr lang="en-US" sz="5000" dirty="0"/>
          </a:p>
        </p:txBody>
      </p:sp>
      <p:sp>
        <p:nvSpPr>
          <p:cNvPr id="5" name="Text 2"/>
          <p:cNvSpPr/>
          <p:nvPr/>
        </p:nvSpPr>
        <p:spPr>
          <a:xfrm>
            <a:off x="6830973" y="2463879"/>
            <a:ext cx="2413754" cy="301585"/>
          </a:xfrm>
          <a:prstGeom prst="rect">
            <a:avLst/>
          </a:prstGeom>
          <a:noFill/>
          <a:ln/>
        </p:spPr>
        <p:txBody>
          <a:bodyPr wrap="none" lIns="0" tIns="0" rIns="0" bIns="0" rtlCol="0" anchor="t"/>
          <a:lstStyle/>
          <a:p>
            <a:pPr algn="ctr" indent="0" marL="0">
              <a:lnSpc>
                <a:spcPts val="2350"/>
              </a:lnSpc>
              <a:buNone/>
            </a:pPr>
            <a:r>
              <a:rPr lang="en-US" sz="1900" dirty="0">
                <a:solidFill>
                  <a:srgbClr val="E0D6DE"/>
                </a:solidFill>
                <a:latin typeface="Sora Medium" pitchFamily="34" charset="0"/>
                <a:ea typeface="Sora Medium" pitchFamily="34" charset="-122"/>
                <a:cs typeface="Sora Medium" pitchFamily="34" charset="-120"/>
              </a:rPr>
              <a:t>Be Vigilant</a:t>
            </a:r>
            <a:endParaRPr lang="en-US" sz="1900" dirty="0"/>
          </a:p>
        </p:txBody>
      </p:sp>
      <p:sp>
        <p:nvSpPr>
          <p:cNvPr id="6" name="Text 3"/>
          <p:cNvSpPr/>
          <p:nvPr/>
        </p:nvSpPr>
        <p:spPr>
          <a:xfrm>
            <a:off x="6162199" y="2881313"/>
            <a:ext cx="3751421" cy="1235869"/>
          </a:xfrm>
          <a:prstGeom prst="rect">
            <a:avLst/>
          </a:prstGeom>
          <a:noFill/>
          <a:ln/>
        </p:spPr>
        <p:txBody>
          <a:bodyPr wrap="square" lIns="0" tIns="0" rIns="0" bIns="0" rtlCol="0" anchor="t"/>
          <a:lstStyle/>
          <a:p>
            <a:pPr algn="ctr"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Always be aware of your surroundings and the information you share online. If something seems suspicious, don't click on links or download attachments.</a:t>
            </a:r>
            <a:endParaRPr lang="en-US" sz="1500" dirty="0"/>
          </a:p>
        </p:txBody>
      </p:sp>
      <p:sp>
        <p:nvSpPr>
          <p:cNvPr id="7" name="Text 4"/>
          <p:cNvSpPr/>
          <p:nvPr/>
        </p:nvSpPr>
        <p:spPr>
          <a:xfrm>
            <a:off x="10203180" y="1585436"/>
            <a:ext cx="3751421" cy="637223"/>
          </a:xfrm>
          <a:prstGeom prst="rect">
            <a:avLst/>
          </a:prstGeom>
          <a:noFill/>
          <a:ln/>
        </p:spPr>
        <p:txBody>
          <a:bodyPr wrap="none" lIns="0" tIns="0" rIns="0" bIns="0" rtlCol="0" anchor="t"/>
          <a:lstStyle/>
          <a:p>
            <a:pPr algn="ctr" indent="0" marL="0">
              <a:lnSpc>
                <a:spcPts val="5000"/>
              </a:lnSpc>
              <a:buNone/>
            </a:pPr>
            <a:r>
              <a:rPr lang="en-US" sz="5000" dirty="0">
                <a:solidFill>
                  <a:srgbClr val="E0D6DE"/>
                </a:solidFill>
                <a:latin typeface="Sora Medium" pitchFamily="34" charset="0"/>
                <a:ea typeface="Sora Medium" pitchFamily="34" charset="-122"/>
                <a:cs typeface="Sora Medium" pitchFamily="34" charset="-120"/>
              </a:rPr>
              <a:t>2</a:t>
            </a:r>
            <a:endParaRPr lang="en-US" sz="5000" dirty="0"/>
          </a:p>
        </p:txBody>
      </p:sp>
      <p:sp>
        <p:nvSpPr>
          <p:cNvPr id="8" name="Text 5"/>
          <p:cNvSpPr/>
          <p:nvPr/>
        </p:nvSpPr>
        <p:spPr>
          <a:xfrm>
            <a:off x="10435947" y="2463879"/>
            <a:ext cx="3285768" cy="301585"/>
          </a:xfrm>
          <a:prstGeom prst="rect">
            <a:avLst/>
          </a:prstGeom>
          <a:noFill/>
          <a:ln/>
        </p:spPr>
        <p:txBody>
          <a:bodyPr wrap="none" lIns="0" tIns="0" rIns="0" bIns="0" rtlCol="0" anchor="t"/>
          <a:lstStyle/>
          <a:p>
            <a:pPr algn="ctr" indent="0" marL="0">
              <a:lnSpc>
                <a:spcPts val="2350"/>
              </a:lnSpc>
              <a:buNone/>
            </a:pPr>
            <a:r>
              <a:rPr lang="en-US" sz="1900" dirty="0">
                <a:solidFill>
                  <a:srgbClr val="E0D6DE"/>
                </a:solidFill>
                <a:latin typeface="Sora Medium" pitchFamily="34" charset="0"/>
                <a:ea typeface="Sora Medium" pitchFamily="34" charset="-122"/>
                <a:cs typeface="Sora Medium" pitchFamily="34" charset="-120"/>
              </a:rPr>
              <a:t>Report Suspicious Activity</a:t>
            </a:r>
            <a:endParaRPr lang="en-US" sz="1900" dirty="0"/>
          </a:p>
        </p:txBody>
      </p:sp>
      <p:sp>
        <p:nvSpPr>
          <p:cNvPr id="9" name="Text 6"/>
          <p:cNvSpPr/>
          <p:nvPr/>
        </p:nvSpPr>
        <p:spPr>
          <a:xfrm>
            <a:off x="10203180" y="2881313"/>
            <a:ext cx="3751421" cy="1544836"/>
          </a:xfrm>
          <a:prstGeom prst="rect">
            <a:avLst/>
          </a:prstGeom>
          <a:noFill/>
          <a:ln/>
        </p:spPr>
        <p:txBody>
          <a:bodyPr wrap="square" lIns="0" tIns="0" rIns="0" bIns="0" rtlCol="0" anchor="t"/>
          <a:lstStyle/>
          <a:p>
            <a:pPr algn="ctr"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Report any suspicious activity to your IT department or the appropriate authorities. Your actions can help protect others from falling victim to phishing attacks.</a:t>
            </a:r>
            <a:endParaRPr lang="en-US" sz="1500" dirty="0"/>
          </a:p>
        </p:txBody>
      </p:sp>
      <p:sp>
        <p:nvSpPr>
          <p:cNvPr id="10" name="Text 7"/>
          <p:cNvSpPr/>
          <p:nvPr/>
        </p:nvSpPr>
        <p:spPr>
          <a:xfrm>
            <a:off x="8182689" y="5101828"/>
            <a:ext cx="3751421" cy="637223"/>
          </a:xfrm>
          <a:prstGeom prst="rect">
            <a:avLst/>
          </a:prstGeom>
          <a:noFill/>
          <a:ln/>
        </p:spPr>
        <p:txBody>
          <a:bodyPr wrap="none" lIns="0" tIns="0" rIns="0" bIns="0" rtlCol="0" anchor="t"/>
          <a:lstStyle/>
          <a:p>
            <a:pPr algn="ctr" indent="0" marL="0">
              <a:lnSpc>
                <a:spcPts val="5000"/>
              </a:lnSpc>
              <a:buNone/>
            </a:pPr>
            <a:r>
              <a:rPr lang="en-US" sz="5000" dirty="0">
                <a:solidFill>
                  <a:srgbClr val="E0D6DE"/>
                </a:solidFill>
                <a:latin typeface="Sora Medium" pitchFamily="34" charset="0"/>
                <a:ea typeface="Sora Medium" pitchFamily="34" charset="-122"/>
                <a:cs typeface="Sora Medium" pitchFamily="34" charset="-120"/>
              </a:rPr>
              <a:t>3</a:t>
            </a:r>
            <a:endParaRPr lang="en-US" sz="5000" dirty="0"/>
          </a:p>
        </p:txBody>
      </p:sp>
      <p:sp>
        <p:nvSpPr>
          <p:cNvPr id="11" name="Text 8"/>
          <p:cNvSpPr/>
          <p:nvPr/>
        </p:nvSpPr>
        <p:spPr>
          <a:xfrm>
            <a:off x="8851463" y="5980271"/>
            <a:ext cx="2413754" cy="301585"/>
          </a:xfrm>
          <a:prstGeom prst="rect">
            <a:avLst/>
          </a:prstGeom>
          <a:noFill/>
          <a:ln/>
        </p:spPr>
        <p:txBody>
          <a:bodyPr wrap="none" lIns="0" tIns="0" rIns="0" bIns="0" rtlCol="0" anchor="t"/>
          <a:lstStyle/>
          <a:p>
            <a:pPr algn="ctr" indent="0" marL="0">
              <a:lnSpc>
                <a:spcPts val="2350"/>
              </a:lnSpc>
              <a:buNone/>
            </a:pPr>
            <a:r>
              <a:rPr lang="en-US" sz="1900" dirty="0">
                <a:solidFill>
                  <a:srgbClr val="E0D6DE"/>
                </a:solidFill>
                <a:latin typeface="Sora Medium" pitchFamily="34" charset="0"/>
                <a:ea typeface="Sora Medium" pitchFamily="34" charset="-122"/>
                <a:cs typeface="Sora Medium" pitchFamily="34" charset="-120"/>
              </a:rPr>
              <a:t>Stay Informed</a:t>
            </a:r>
            <a:endParaRPr lang="en-US" sz="1900" dirty="0"/>
          </a:p>
        </p:txBody>
      </p:sp>
      <p:sp>
        <p:nvSpPr>
          <p:cNvPr id="12" name="Text 9"/>
          <p:cNvSpPr/>
          <p:nvPr/>
        </p:nvSpPr>
        <p:spPr>
          <a:xfrm>
            <a:off x="8182689" y="6397704"/>
            <a:ext cx="3751421" cy="1235869"/>
          </a:xfrm>
          <a:prstGeom prst="rect">
            <a:avLst/>
          </a:prstGeom>
          <a:noFill/>
          <a:ln/>
        </p:spPr>
        <p:txBody>
          <a:bodyPr wrap="square" lIns="0" tIns="0" rIns="0" bIns="0" rtlCol="0" anchor="t"/>
          <a:lstStyle/>
          <a:p>
            <a:pPr algn="ctr"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Stay up to date on the latest phishing scams and security threats. By learning about the different tactics attackers use, you can better protect yourself.</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1609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What is Phishing?</a:t>
            </a:r>
            <a:endParaRPr lang="en-US" sz="4450" dirty="0"/>
          </a:p>
        </p:txBody>
      </p:sp>
      <p:sp>
        <p:nvSpPr>
          <p:cNvPr id="3" name="Text 1"/>
          <p:cNvSpPr/>
          <p:nvPr/>
        </p:nvSpPr>
        <p:spPr>
          <a:xfrm>
            <a:off x="793790" y="3369112"/>
            <a:ext cx="6244709" cy="254031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Phishing is a type of cyberattack where criminals use deceptive tactics to trick you into giving them your personal information, such as passwords, credit card details, or sensitive data. They often do this through emails, websites, or social media messages that look legitimate but are actually designed to steal your information.</a:t>
            </a:r>
            <a:endParaRPr lang="en-US" sz="1750" dirty="0"/>
          </a:p>
        </p:txBody>
      </p:sp>
      <p:sp>
        <p:nvSpPr>
          <p:cNvPr id="4" name="Text 2"/>
          <p:cNvSpPr/>
          <p:nvPr/>
        </p:nvSpPr>
        <p:spPr>
          <a:xfrm>
            <a:off x="7599521" y="3369112"/>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Phishing attacks are becoming increasingly sophisticated, making it harder to spot them. But with some basic knowledge, you can learn how to identify and avoid them. This presentation will equip you with the tools and knowledge to protect yourself from these attacks.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9378" y="754023"/>
            <a:ext cx="7441168" cy="660202"/>
          </a:xfrm>
          <a:prstGeom prst="rect">
            <a:avLst/>
          </a:prstGeom>
          <a:noFill/>
          <a:ln/>
        </p:spPr>
        <p:txBody>
          <a:bodyPr wrap="none" lIns="0" tIns="0" rIns="0" bIns="0" rtlCol="0" anchor="t"/>
          <a:lstStyle/>
          <a:p>
            <a:pPr indent="0" marL="0">
              <a:lnSpc>
                <a:spcPts val="5150"/>
              </a:lnSpc>
              <a:buNone/>
            </a:pPr>
            <a:r>
              <a:rPr lang="en-US" sz="4150" dirty="0">
                <a:solidFill>
                  <a:srgbClr val="97B8FF"/>
                </a:solidFill>
                <a:latin typeface="Sora Medium" pitchFamily="34" charset="0"/>
                <a:ea typeface="Sora Medium" pitchFamily="34" charset="-122"/>
                <a:cs typeface="Sora Medium" pitchFamily="34" charset="-120"/>
              </a:rPr>
              <a:t>How Phishing Attacks Work</a:t>
            </a:r>
            <a:endParaRPr lang="en-US" sz="4150" dirty="0"/>
          </a:p>
        </p:txBody>
      </p:sp>
      <p:sp>
        <p:nvSpPr>
          <p:cNvPr id="4" name="Shape 1"/>
          <p:cNvSpPr/>
          <p:nvPr/>
        </p:nvSpPr>
        <p:spPr>
          <a:xfrm>
            <a:off x="1044773" y="1731050"/>
            <a:ext cx="22860" cy="5744528"/>
          </a:xfrm>
          <a:prstGeom prst="roundRect">
            <a:avLst>
              <a:gd name="adj" fmla="val 138618"/>
            </a:avLst>
          </a:prstGeom>
          <a:solidFill>
            <a:srgbClr val="3F3F44"/>
          </a:solidFill>
          <a:ln/>
        </p:spPr>
      </p:sp>
      <p:sp>
        <p:nvSpPr>
          <p:cNvPr id="5" name="Shape 2"/>
          <p:cNvSpPr/>
          <p:nvPr/>
        </p:nvSpPr>
        <p:spPr>
          <a:xfrm>
            <a:off x="1270992" y="2194917"/>
            <a:ext cx="739378" cy="22860"/>
          </a:xfrm>
          <a:prstGeom prst="roundRect">
            <a:avLst>
              <a:gd name="adj" fmla="val 138618"/>
            </a:avLst>
          </a:prstGeom>
          <a:solidFill>
            <a:srgbClr val="3F3F44"/>
          </a:solidFill>
          <a:ln/>
        </p:spPr>
      </p:sp>
      <p:sp>
        <p:nvSpPr>
          <p:cNvPr id="6" name="Shape 3"/>
          <p:cNvSpPr/>
          <p:nvPr/>
        </p:nvSpPr>
        <p:spPr>
          <a:xfrm>
            <a:off x="818555" y="1968698"/>
            <a:ext cx="475298" cy="475298"/>
          </a:xfrm>
          <a:prstGeom prst="roundRect">
            <a:avLst>
              <a:gd name="adj" fmla="val 6667"/>
            </a:avLst>
          </a:prstGeom>
          <a:solidFill>
            <a:srgbClr val="26262B"/>
          </a:solidFill>
          <a:ln/>
        </p:spPr>
      </p:sp>
      <p:sp>
        <p:nvSpPr>
          <p:cNvPr id="7" name="Text 4"/>
          <p:cNvSpPr/>
          <p:nvPr/>
        </p:nvSpPr>
        <p:spPr>
          <a:xfrm>
            <a:off x="989171" y="2047875"/>
            <a:ext cx="134064" cy="316825"/>
          </a:xfrm>
          <a:prstGeom prst="rect">
            <a:avLst/>
          </a:prstGeom>
          <a:noFill/>
          <a:ln/>
        </p:spPr>
        <p:txBody>
          <a:bodyPr wrap="none" lIns="0" tIns="0" rIns="0" bIns="0" rtlCol="0" anchor="t"/>
          <a:lstStyle/>
          <a:p>
            <a:pPr algn="ctr" indent="0" marL="0">
              <a:lnSpc>
                <a:spcPts val="2450"/>
              </a:lnSpc>
              <a:buNone/>
            </a:pPr>
            <a:r>
              <a:rPr lang="en-US" sz="2450" dirty="0">
                <a:solidFill>
                  <a:srgbClr val="E0D6DE"/>
                </a:solidFill>
                <a:latin typeface="Sora Medium" pitchFamily="34" charset="0"/>
                <a:ea typeface="Sora Medium" pitchFamily="34" charset="-122"/>
                <a:cs typeface="Sora Medium" pitchFamily="34" charset="-120"/>
              </a:rPr>
              <a:t>1</a:t>
            </a:r>
            <a:endParaRPr lang="en-US" sz="2450" dirty="0"/>
          </a:p>
        </p:txBody>
      </p:sp>
      <p:sp>
        <p:nvSpPr>
          <p:cNvPr id="8" name="Text 5"/>
          <p:cNvSpPr/>
          <p:nvPr/>
        </p:nvSpPr>
        <p:spPr>
          <a:xfrm>
            <a:off x="2218015" y="1942267"/>
            <a:ext cx="6186607" cy="135159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Phishing attacks typically start with an email, website, or social media message that appears legitimate. It might be from a trusted source, such as a bank, a government agency, or a social media platform.</a:t>
            </a:r>
            <a:endParaRPr lang="en-US" sz="1650" dirty="0"/>
          </a:p>
        </p:txBody>
      </p:sp>
      <p:sp>
        <p:nvSpPr>
          <p:cNvPr id="9" name="Shape 6"/>
          <p:cNvSpPr/>
          <p:nvPr/>
        </p:nvSpPr>
        <p:spPr>
          <a:xfrm>
            <a:off x="1270992" y="4180165"/>
            <a:ext cx="739378" cy="22860"/>
          </a:xfrm>
          <a:prstGeom prst="roundRect">
            <a:avLst>
              <a:gd name="adj" fmla="val 138618"/>
            </a:avLst>
          </a:prstGeom>
          <a:solidFill>
            <a:srgbClr val="3F3F44"/>
          </a:solidFill>
          <a:ln/>
        </p:spPr>
      </p:sp>
      <p:sp>
        <p:nvSpPr>
          <p:cNvPr id="10" name="Shape 7"/>
          <p:cNvSpPr/>
          <p:nvPr/>
        </p:nvSpPr>
        <p:spPr>
          <a:xfrm>
            <a:off x="818555" y="3953947"/>
            <a:ext cx="475298" cy="475298"/>
          </a:xfrm>
          <a:prstGeom prst="roundRect">
            <a:avLst>
              <a:gd name="adj" fmla="val 6667"/>
            </a:avLst>
          </a:prstGeom>
          <a:solidFill>
            <a:srgbClr val="26262B"/>
          </a:solidFill>
          <a:ln/>
        </p:spPr>
      </p:sp>
      <p:sp>
        <p:nvSpPr>
          <p:cNvPr id="11" name="Text 8"/>
          <p:cNvSpPr/>
          <p:nvPr/>
        </p:nvSpPr>
        <p:spPr>
          <a:xfrm>
            <a:off x="957501" y="4033123"/>
            <a:ext cx="197406" cy="316825"/>
          </a:xfrm>
          <a:prstGeom prst="rect">
            <a:avLst/>
          </a:prstGeom>
          <a:noFill/>
          <a:ln/>
        </p:spPr>
        <p:txBody>
          <a:bodyPr wrap="none" lIns="0" tIns="0" rIns="0" bIns="0" rtlCol="0" anchor="t"/>
          <a:lstStyle/>
          <a:p>
            <a:pPr algn="ctr" indent="0" marL="0">
              <a:lnSpc>
                <a:spcPts val="2450"/>
              </a:lnSpc>
              <a:buNone/>
            </a:pPr>
            <a:r>
              <a:rPr lang="en-US" sz="2450" dirty="0">
                <a:solidFill>
                  <a:srgbClr val="E0D6DE"/>
                </a:solidFill>
                <a:latin typeface="Sora Medium" pitchFamily="34" charset="0"/>
                <a:ea typeface="Sora Medium" pitchFamily="34" charset="-122"/>
                <a:cs typeface="Sora Medium" pitchFamily="34" charset="-120"/>
              </a:rPr>
              <a:t>2</a:t>
            </a:r>
            <a:endParaRPr lang="en-US" sz="2450" dirty="0"/>
          </a:p>
        </p:txBody>
      </p:sp>
      <p:sp>
        <p:nvSpPr>
          <p:cNvPr id="12" name="Text 9"/>
          <p:cNvSpPr/>
          <p:nvPr/>
        </p:nvSpPr>
        <p:spPr>
          <a:xfrm>
            <a:off x="2218015" y="3927515"/>
            <a:ext cx="6186607" cy="135159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The message will contain a link or an attachment that leads to a fake website or download. This website or attachment will look similar to the legitimate one, but it's actually designed to steal your information.</a:t>
            </a:r>
            <a:endParaRPr lang="en-US" sz="1650" dirty="0"/>
          </a:p>
        </p:txBody>
      </p:sp>
      <p:sp>
        <p:nvSpPr>
          <p:cNvPr id="13" name="Shape 10"/>
          <p:cNvSpPr/>
          <p:nvPr/>
        </p:nvSpPr>
        <p:spPr>
          <a:xfrm>
            <a:off x="1270992" y="6165413"/>
            <a:ext cx="739378" cy="22860"/>
          </a:xfrm>
          <a:prstGeom prst="roundRect">
            <a:avLst>
              <a:gd name="adj" fmla="val 138618"/>
            </a:avLst>
          </a:prstGeom>
          <a:solidFill>
            <a:srgbClr val="3F3F44"/>
          </a:solidFill>
          <a:ln/>
        </p:spPr>
      </p:sp>
      <p:sp>
        <p:nvSpPr>
          <p:cNvPr id="14" name="Shape 11"/>
          <p:cNvSpPr/>
          <p:nvPr/>
        </p:nvSpPr>
        <p:spPr>
          <a:xfrm>
            <a:off x="818555" y="5939195"/>
            <a:ext cx="475298" cy="475298"/>
          </a:xfrm>
          <a:prstGeom prst="roundRect">
            <a:avLst>
              <a:gd name="adj" fmla="val 6667"/>
            </a:avLst>
          </a:prstGeom>
          <a:solidFill>
            <a:srgbClr val="26262B"/>
          </a:solidFill>
          <a:ln/>
        </p:spPr>
      </p:sp>
      <p:sp>
        <p:nvSpPr>
          <p:cNvPr id="15" name="Text 12"/>
          <p:cNvSpPr/>
          <p:nvPr/>
        </p:nvSpPr>
        <p:spPr>
          <a:xfrm>
            <a:off x="957977" y="6018371"/>
            <a:ext cx="196453" cy="316825"/>
          </a:xfrm>
          <a:prstGeom prst="rect">
            <a:avLst/>
          </a:prstGeom>
          <a:noFill/>
          <a:ln/>
        </p:spPr>
        <p:txBody>
          <a:bodyPr wrap="none" lIns="0" tIns="0" rIns="0" bIns="0" rtlCol="0" anchor="t"/>
          <a:lstStyle/>
          <a:p>
            <a:pPr algn="ctr" indent="0" marL="0">
              <a:lnSpc>
                <a:spcPts val="2450"/>
              </a:lnSpc>
              <a:buNone/>
            </a:pPr>
            <a:r>
              <a:rPr lang="en-US" sz="2450" dirty="0">
                <a:solidFill>
                  <a:srgbClr val="E0D6DE"/>
                </a:solidFill>
                <a:latin typeface="Sora Medium" pitchFamily="34" charset="0"/>
                <a:ea typeface="Sora Medium" pitchFamily="34" charset="-122"/>
                <a:cs typeface="Sora Medium" pitchFamily="34" charset="-120"/>
              </a:rPr>
              <a:t>3</a:t>
            </a:r>
            <a:endParaRPr lang="en-US" sz="2450" dirty="0"/>
          </a:p>
        </p:txBody>
      </p:sp>
      <p:sp>
        <p:nvSpPr>
          <p:cNvPr id="16" name="Text 13"/>
          <p:cNvSpPr/>
          <p:nvPr/>
        </p:nvSpPr>
        <p:spPr>
          <a:xfrm>
            <a:off x="2218015" y="5912763"/>
            <a:ext cx="6186607" cy="135159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Once you click on the link or download the attachment, your computer or mobile device could be infected with malware or you might be tricked into providing your personal information to the attacker.</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24533"/>
            <a:ext cx="7403663"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Types of Phishing Attacks</a:t>
            </a:r>
            <a:endParaRPr lang="en-US" sz="4450" dirty="0"/>
          </a:p>
        </p:txBody>
      </p:sp>
      <p:sp>
        <p:nvSpPr>
          <p:cNvPr id="3" name="Shape 1"/>
          <p:cNvSpPr/>
          <p:nvPr/>
        </p:nvSpPr>
        <p:spPr>
          <a:xfrm>
            <a:off x="793790" y="2186940"/>
            <a:ext cx="6408063" cy="2395657"/>
          </a:xfrm>
          <a:prstGeom prst="roundRect">
            <a:avLst>
              <a:gd name="adj" fmla="val 1420"/>
            </a:avLst>
          </a:prstGeom>
          <a:solidFill>
            <a:srgbClr val="26262B"/>
          </a:solidFill>
          <a:ln/>
        </p:spPr>
      </p:sp>
      <p:sp>
        <p:nvSpPr>
          <p:cNvPr id="4" name="Text 2"/>
          <p:cNvSpPr/>
          <p:nvPr/>
        </p:nvSpPr>
        <p:spPr>
          <a:xfrm>
            <a:off x="1020604" y="241375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Email Phishing</a:t>
            </a:r>
            <a:endParaRPr lang="en-US" sz="2200" dirty="0"/>
          </a:p>
        </p:txBody>
      </p:sp>
      <p:sp>
        <p:nvSpPr>
          <p:cNvPr id="5" name="Text 3"/>
          <p:cNvSpPr/>
          <p:nvPr/>
        </p:nvSpPr>
        <p:spPr>
          <a:xfrm>
            <a:off x="1020604" y="2904173"/>
            <a:ext cx="5954435"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most common type of phishing attack, where attackers send emails that appear to be from legitimate sources, requesting sensitive information or asking you to click on a malicious link.</a:t>
            </a:r>
            <a:endParaRPr lang="en-US" sz="1750" dirty="0"/>
          </a:p>
        </p:txBody>
      </p:sp>
      <p:sp>
        <p:nvSpPr>
          <p:cNvPr id="6" name="Shape 4"/>
          <p:cNvSpPr/>
          <p:nvPr/>
        </p:nvSpPr>
        <p:spPr>
          <a:xfrm>
            <a:off x="7428667" y="2186940"/>
            <a:ext cx="6408063" cy="2395657"/>
          </a:xfrm>
          <a:prstGeom prst="roundRect">
            <a:avLst>
              <a:gd name="adj" fmla="val 1420"/>
            </a:avLst>
          </a:prstGeom>
          <a:solidFill>
            <a:srgbClr val="26262B"/>
          </a:solidFill>
          <a:ln/>
        </p:spPr>
      </p:sp>
      <p:sp>
        <p:nvSpPr>
          <p:cNvPr id="7" name="Text 5"/>
          <p:cNvSpPr/>
          <p:nvPr/>
        </p:nvSpPr>
        <p:spPr>
          <a:xfrm>
            <a:off x="7655481" y="241375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Website Phishing</a:t>
            </a:r>
            <a:endParaRPr lang="en-US" sz="2200" dirty="0"/>
          </a:p>
        </p:txBody>
      </p:sp>
      <p:sp>
        <p:nvSpPr>
          <p:cNvPr id="8" name="Text 6"/>
          <p:cNvSpPr/>
          <p:nvPr/>
        </p:nvSpPr>
        <p:spPr>
          <a:xfrm>
            <a:off x="7655481" y="2904173"/>
            <a:ext cx="5954435"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involves creating fake websites that mimic legitimate ones, often targeting users searching for specific products or services online. These websites are designed to steal login credentials or credit card details.</a:t>
            </a:r>
            <a:endParaRPr lang="en-US" sz="1750" dirty="0"/>
          </a:p>
        </p:txBody>
      </p:sp>
      <p:sp>
        <p:nvSpPr>
          <p:cNvPr id="9" name="Shape 7"/>
          <p:cNvSpPr/>
          <p:nvPr/>
        </p:nvSpPr>
        <p:spPr>
          <a:xfrm>
            <a:off x="793790" y="4809411"/>
            <a:ext cx="6408063" cy="2395657"/>
          </a:xfrm>
          <a:prstGeom prst="roundRect">
            <a:avLst>
              <a:gd name="adj" fmla="val 1420"/>
            </a:avLst>
          </a:prstGeom>
          <a:solidFill>
            <a:srgbClr val="26262B"/>
          </a:solidFill>
          <a:ln/>
        </p:spPr>
      </p:sp>
      <p:sp>
        <p:nvSpPr>
          <p:cNvPr id="10" name="Text 8"/>
          <p:cNvSpPr/>
          <p:nvPr/>
        </p:nvSpPr>
        <p:spPr>
          <a:xfrm>
            <a:off x="1020604" y="503622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Smishing</a:t>
            </a:r>
            <a:endParaRPr lang="en-US" sz="2200" dirty="0"/>
          </a:p>
        </p:txBody>
      </p:sp>
      <p:sp>
        <p:nvSpPr>
          <p:cNvPr id="11" name="Text 9"/>
          <p:cNvSpPr/>
          <p:nvPr/>
        </p:nvSpPr>
        <p:spPr>
          <a:xfrm>
            <a:off x="1020604" y="5526643"/>
            <a:ext cx="5954435"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type of phishing attack uses SMS messages to trick users into giving away personal information. The messages may appear to be from a bank, a shipping company, or a social media platform.</a:t>
            </a:r>
            <a:endParaRPr lang="en-US" sz="1750" dirty="0"/>
          </a:p>
        </p:txBody>
      </p:sp>
      <p:sp>
        <p:nvSpPr>
          <p:cNvPr id="12" name="Shape 10"/>
          <p:cNvSpPr/>
          <p:nvPr/>
        </p:nvSpPr>
        <p:spPr>
          <a:xfrm>
            <a:off x="7428667" y="4809411"/>
            <a:ext cx="6408063" cy="2395657"/>
          </a:xfrm>
          <a:prstGeom prst="roundRect">
            <a:avLst>
              <a:gd name="adj" fmla="val 1420"/>
            </a:avLst>
          </a:prstGeom>
          <a:solidFill>
            <a:srgbClr val="26262B"/>
          </a:solidFill>
          <a:ln/>
        </p:spPr>
      </p:sp>
      <p:sp>
        <p:nvSpPr>
          <p:cNvPr id="13" name="Text 11"/>
          <p:cNvSpPr/>
          <p:nvPr/>
        </p:nvSpPr>
        <p:spPr>
          <a:xfrm>
            <a:off x="7655481" y="503622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Vishing</a:t>
            </a:r>
            <a:endParaRPr lang="en-US" sz="2200" dirty="0"/>
          </a:p>
        </p:txBody>
      </p:sp>
      <p:sp>
        <p:nvSpPr>
          <p:cNvPr id="14" name="Text 12"/>
          <p:cNvSpPr/>
          <p:nvPr/>
        </p:nvSpPr>
        <p:spPr>
          <a:xfrm>
            <a:off x="7655481" y="5526643"/>
            <a:ext cx="5954435"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attack uses phone calls to trick users into revealing sensitive information. Attackers may impersonate bank employees, government officials, or other trusted individuals.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23010"/>
            <a:ext cx="74993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Signs of a Phishing Attack</a:t>
            </a:r>
            <a:endParaRPr lang="en-US" sz="4450" dirty="0"/>
          </a:p>
        </p:txBody>
      </p:sp>
      <p:sp>
        <p:nvSpPr>
          <p:cNvPr id="3" name="Shape 1"/>
          <p:cNvSpPr/>
          <p:nvPr/>
        </p:nvSpPr>
        <p:spPr>
          <a:xfrm>
            <a:off x="793790" y="2640568"/>
            <a:ext cx="396835" cy="396835"/>
          </a:xfrm>
          <a:prstGeom prst="roundRect">
            <a:avLst>
              <a:gd name="adj" fmla="val 8574"/>
            </a:avLst>
          </a:prstGeom>
          <a:solidFill>
            <a:srgbClr val="26262B"/>
          </a:solidFill>
          <a:ln/>
        </p:spPr>
      </p:sp>
      <p:sp>
        <p:nvSpPr>
          <p:cNvPr id="4" name="Text 2"/>
          <p:cNvSpPr/>
          <p:nvPr/>
        </p:nvSpPr>
        <p:spPr>
          <a:xfrm>
            <a:off x="1417439" y="264056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Suspicious Sender</a:t>
            </a:r>
            <a:endParaRPr lang="en-US" sz="2200" dirty="0"/>
          </a:p>
        </p:txBody>
      </p:sp>
      <p:sp>
        <p:nvSpPr>
          <p:cNvPr id="5" name="Text 3"/>
          <p:cNvSpPr/>
          <p:nvPr/>
        </p:nvSpPr>
        <p:spPr>
          <a:xfrm>
            <a:off x="1417439" y="3130987"/>
            <a:ext cx="5784413"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Check the sender's email address. Does it look legitimate, or does it have misspellings or odd characters? If the email address doesn't match the sender's name, it could be a phishing attack.</a:t>
            </a:r>
            <a:endParaRPr lang="en-US" sz="1750" dirty="0"/>
          </a:p>
        </p:txBody>
      </p:sp>
      <p:sp>
        <p:nvSpPr>
          <p:cNvPr id="6" name="Shape 4"/>
          <p:cNvSpPr/>
          <p:nvPr/>
        </p:nvSpPr>
        <p:spPr>
          <a:xfrm>
            <a:off x="7428667" y="2640568"/>
            <a:ext cx="396835" cy="396835"/>
          </a:xfrm>
          <a:prstGeom prst="roundRect">
            <a:avLst>
              <a:gd name="adj" fmla="val 8574"/>
            </a:avLst>
          </a:prstGeom>
          <a:solidFill>
            <a:srgbClr val="26262B"/>
          </a:solidFill>
          <a:ln/>
        </p:spPr>
      </p:sp>
      <p:sp>
        <p:nvSpPr>
          <p:cNvPr id="7" name="Text 5"/>
          <p:cNvSpPr/>
          <p:nvPr/>
        </p:nvSpPr>
        <p:spPr>
          <a:xfrm>
            <a:off x="8052316" y="264056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Urgent Requests</a:t>
            </a:r>
            <a:endParaRPr lang="en-US" sz="2200" dirty="0"/>
          </a:p>
        </p:txBody>
      </p:sp>
      <p:sp>
        <p:nvSpPr>
          <p:cNvPr id="8" name="Text 6"/>
          <p:cNvSpPr/>
          <p:nvPr/>
        </p:nvSpPr>
        <p:spPr>
          <a:xfrm>
            <a:off x="8052316" y="3130987"/>
            <a:ext cx="5784413" cy="1814513"/>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Be cautious of emails that demand immediate action, such as clicking on a link or downloading an attachment. Legitimate organizations rarely use this kind of language. They often include a link to a website or email address. Check the link.</a:t>
            </a:r>
            <a:endParaRPr lang="en-US" sz="1750" dirty="0"/>
          </a:p>
        </p:txBody>
      </p:sp>
      <p:sp>
        <p:nvSpPr>
          <p:cNvPr id="9" name="Shape 7"/>
          <p:cNvSpPr/>
          <p:nvPr/>
        </p:nvSpPr>
        <p:spPr>
          <a:xfrm>
            <a:off x="793790" y="5427464"/>
            <a:ext cx="396835" cy="396835"/>
          </a:xfrm>
          <a:prstGeom prst="roundRect">
            <a:avLst>
              <a:gd name="adj" fmla="val 8574"/>
            </a:avLst>
          </a:prstGeom>
          <a:solidFill>
            <a:srgbClr val="26262B"/>
          </a:solidFill>
          <a:ln/>
        </p:spPr>
      </p:sp>
      <p:sp>
        <p:nvSpPr>
          <p:cNvPr id="10" name="Text 8"/>
          <p:cNvSpPr/>
          <p:nvPr/>
        </p:nvSpPr>
        <p:spPr>
          <a:xfrm>
            <a:off x="1417439" y="54274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Grammatical Errors</a:t>
            </a:r>
            <a:endParaRPr lang="en-US" sz="2200" dirty="0"/>
          </a:p>
        </p:txBody>
      </p:sp>
      <p:sp>
        <p:nvSpPr>
          <p:cNvPr id="11" name="Text 9"/>
          <p:cNvSpPr/>
          <p:nvPr/>
        </p:nvSpPr>
        <p:spPr>
          <a:xfrm>
            <a:off x="1417439" y="5917883"/>
            <a:ext cx="5784413" cy="108870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Phishing emails often contain spelling or grammar errors, as they are typically written by non-native English speakers. If you spot any errors, be suspicious.</a:t>
            </a:r>
            <a:endParaRPr lang="en-US" sz="1750" dirty="0"/>
          </a:p>
        </p:txBody>
      </p:sp>
      <p:sp>
        <p:nvSpPr>
          <p:cNvPr id="12" name="Shape 10"/>
          <p:cNvSpPr/>
          <p:nvPr/>
        </p:nvSpPr>
        <p:spPr>
          <a:xfrm>
            <a:off x="7428667" y="5427464"/>
            <a:ext cx="396835" cy="396835"/>
          </a:xfrm>
          <a:prstGeom prst="roundRect">
            <a:avLst>
              <a:gd name="adj" fmla="val 8574"/>
            </a:avLst>
          </a:prstGeom>
          <a:solidFill>
            <a:srgbClr val="26262B"/>
          </a:solidFill>
          <a:ln/>
        </p:spPr>
      </p:sp>
      <p:sp>
        <p:nvSpPr>
          <p:cNvPr id="13" name="Text 11"/>
          <p:cNvSpPr/>
          <p:nvPr/>
        </p:nvSpPr>
        <p:spPr>
          <a:xfrm>
            <a:off x="8052316" y="54274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Suspicious Links</a:t>
            </a:r>
            <a:endParaRPr lang="en-US" sz="2200" dirty="0"/>
          </a:p>
        </p:txBody>
      </p:sp>
      <p:sp>
        <p:nvSpPr>
          <p:cNvPr id="14" name="Text 12"/>
          <p:cNvSpPr/>
          <p:nvPr/>
        </p:nvSpPr>
        <p:spPr>
          <a:xfrm>
            <a:off x="8052316" y="5917883"/>
            <a:ext cx="5784413" cy="108870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Hover over any links before clicking on them. Check the URL in the status bar. If it doesn't match the sender's website, it's likely a phishing attack.</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14018"/>
            <a:ext cx="1208282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Protecting Yourself from Phishing Attacks</a:t>
            </a:r>
            <a:endParaRPr lang="en-US" sz="4450" dirty="0"/>
          </a:p>
        </p:txBody>
      </p:sp>
      <p:pic>
        <p:nvPicPr>
          <p:cNvPr id="3" name="Image 0" descr="preencoded.png">    </p:cNvPr>
          <p:cNvPicPr>
            <a:picLocks noChangeAspect="1"/>
          </p:cNvPicPr>
          <p:nvPr/>
        </p:nvPicPr>
        <p:blipFill>
          <a:blip r:embed="rId1"/>
          <a:stretch>
            <a:fillRect/>
          </a:stretch>
        </p:blipFill>
        <p:spPr>
          <a:xfrm>
            <a:off x="793790" y="1876425"/>
            <a:ext cx="566976" cy="566976"/>
          </a:xfrm>
          <a:prstGeom prst="rect">
            <a:avLst/>
          </a:prstGeom>
        </p:spPr>
      </p:pic>
      <p:sp>
        <p:nvSpPr>
          <p:cNvPr id="4" name="Text 1"/>
          <p:cNvSpPr/>
          <p:nvPr/>
        </p:nvSpPr>
        <p:spPr>
          <a:xfrm>
            <a:off x="793790" y="26702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Strong Passwords</a:t>
            </a:r>
            <a:endParaRPr lang="en-US" sz="2200" dirty="0"/>
          </a:p>
        </p:txBody>
      </p:sp>
      <p:sp>
        <p:nvSpPr>
          <p:cNvPr id="5" name="Text 2"/>
          <p:cNvSpPr/>
          <p:nvPr/>
        </p:nvSpPr>
        <p:spPr>
          <a:xfrm>
            <a:off x="793790" y="3160633"/>
            <a:ext cx="3005495" cy="435483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Use strong passwords and change them regularly. A strong password is at least 12 characters long and includes a mix of uppercase and lowercase letters, numbers, and symbols. Also, don't use the same password for multiple accounts. Use a password manager to store your passwords securely.</a:t>
            </a:r>
            <a:endParaRPr lang="en-US" sz="1750" dirty="0"/>
          </a:p>
        </p:txBody>
      </p:sp>
      <p:pic>
        <p:nvPicPr>
          <p:cNvPr id="6" name="Image 1" descr="preencoded.png">    </p:cNvPr>
          <p:cNvPicPr>
            <a:picLocks noChangeAspect="1"/>
          </p:cNvPicPr>
          <p:nvPr/>
        </p:nvPicPr>
        <p:blipFill>
          <a:blip r:embed="rId2"/>
          <a:stretch>
            <a:fillRect/>
          </a:stretch>
        </p:blipFill>
        <p:spPr>
          <a:xfrm>
            <a:off x="4139446" y="1876425"/>
            <a:ext cx="566976" cy="566976"/>
          </a:xfrm>
          <a:prstGeom prst="rect">
            <a:avLst/>
          </a:prstGeom>
        </p:spPr>
      </p:pic>
      <p:sp>
        <p:nvSpPr>
          <p:cNvPr id="7" name="Text 3"/>
          <p:cNvSpPr/>
          <p:nvPr/>
        </p:nvSpPr>
        <p:spPr>
          <a:xfrm>
            <a:off x="4139446" y="26702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Be Vigilant</a:t>
            </a:r>
            <a:endParaRPr lang="en-US" sz="2200" dirty="0"/>
          </a:p>
        </p:txBody>
      </p:sp>
      <p:sp>
        <p:nvSpPr>
          <p:cNvPr id="8" name="Text 4"/>
          <p:cNvSpPr/>
          <p:nvPr/>
        </p:nvSpPr>
        <p:spPr>
          <a:xfrm>
            <a:off x="4139446" y="3160633"/>
            <a:ext cx="3005614" cy="362902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Be careful about the emails, websites, and social media messages you interact with. If something seems suspicious, don't click on links or download attachments. Report any suspicious activity to your IT department or the appropriate authorities.</a:t>
            </a:r>
            <a:endParaRPr lang="en-US" sz="1750" dirty="0"/>
          </a:p>
        </p:txBody>
      </p:sp>
      <p:pic>
        <p:nvPicPr>
          <p:cNvPr id="9" name="Image 2" descr="preencoded.png">    </p:cNvPr>
          <p:cNvPicPr>
            <a:picLocks noChangeAspect="1"/>
          </p:cNvPicPr>
          <p:nvPr/>
        </p:nvPicPr>
        <p:blipFill>
          <a:blip r:embed="rId3"/>
          <a:stretch>
            <a:fillRect/>
          </a:stretch>
        </p:blipFill>
        <p:spPr>
          <a:xfrm>
            <a:off x="7485221" y="1876425"/>
            <a:ext cx="566976" cy="566976"/>
          </a:xfrm>
          <a:prstGeom prst="rect">
            <a:avLst/>
          </a:prstGeom>
        </p:spPr>
      </p:pic>
      <p:sp>
        <p:nvSpPr>
          <p:cNvPr id="10" name="Text 5"/>
          <p:cNvSpPr/>
          <p:nvPr/>
        </p:nvSpPr>
        <p:spPr>
          <a:xfrm>
            <a:off x="7485221" y="26702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Double-Check</a:t>
            </a:r>
            <a:endParaRPr lang="en-US" sz="2200" dirty="0"/>
          </a:p>
        </p:txBody>
      </p:sp>
      <p:sp>
        <p:nvSpPr>
          <p:cNvPr id="11" name="Text 6"/>
          <p:cNvSpPr/>
          <p:nvPr/>
        </p:nvSpPr>
        <p:spPr>
          <a:xfrm>
            <a:off x="7485221" y="3160633"/>
            <a:ext cx="3005614" cy="326612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Always double-check with the organization if you receive a suspicious email. Look for their official website or call their customer service number to verify the request. Don't rely solely on the information in the email.</a:t>
            </a:r>
            <a:endParaRPr lang="en-US" sz="1750" dirty="0"/>
          </a:p>
        </p:txBody>
      </p:sp>
      <p:pic>
        <p:nvPicPr>
          <p:cNvPr id="12" name="Image 3" descr="preencoded.png">    </p:cNvPr>
          <p:cNvPicPr>
            <a:picLocks noChangeAspect="1"/>
          </p:cNvPicPr>
          <p:nvPr/>
        </p:nvPicPr>
        <p:blipFill>
          <a:blip r:embed="rId4"/>
          <a:stretch>
            <a:fillRect/>
          </a:stretch>
        </p:blipFill>
        <p:spPr>
          <a:xfrm>
            <a:off x="10830997" y="1876425"/>
            <a:ext cx="566976" cy="566976"/>
          </a:xfrm>
          <a:prstGeom prst="rect">
            <a:avLst/>
          </a:prstGeom>
        </p:spPr>
      </p:pic>
      <p:sp>
        <p:nvSpPr>
          <p:cNvPr id="13" name="Text 7"/>
          <p:cNvSpPr/>
          <p:nvPr/>
        </p:nvSpPr>
        <p:spPr>
          <a:xfrm>
            <a:off x="10830997" y="2670215"/>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Use Security Software</a:t>
            </a:r>
            <a:endParaRPr lang="en-US" sz="2200" dirty="0"/>
          </a:p>
        </p:txBody>
      </p:sp>
      <p:sp>
        <p:nvSpPr>
          <p:cNvPr id="14" name="Text 8"/>
          <p:cNvSpPr/>
          <p:nvPr/>
        </p:nvSpPr>
        <p:spPr>
          <a:xfrm>
            <a:off x="10830997" y="3514963"/>
            <a:ext cx="3005614" cy="362902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Install and keep your security software up to date. Antivirus software and anti-malware programs can help protect your computer from malware and other threats. Also, ensure your operating system and software are patched with the latest security updates.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0678" y="519708"/>
            <a:ext cx="7059216" cy="589955"/>
          </a:xfrm>
          <a:prstGeom prst="rect">
            <a:avLst/>
          </a:prstGeom>
          <a:noFill/>
          <a:ln/>
        </p:spPr>
        <p:txBody>
          <a:bodyPr wrap="none" lIns="0" tIns="0" rIns="0" bIns="0" rtlCol="0" anchor="t"/>
          <a:lstStyle/>
          <a:p>
            <a:pPr indent="0" marL="0">
              <a:lnSpc>
                <a:spcPts val="4600"/>
              </a:lnSpc>
              <a:buNone/>
            </a:pPr>
            <a:r>
              <a:rPr lang="en-US" sz="3700" dirty="0">
                <a:solidFill>
                  <a:srgbClr val="97B8FF"/>
                </a:solidFill>
                <a:latin typeface="Sora Medium" pitchFamily="34" charset="0"/>
                <a:ea typeface="Sora Medium" pitchFamily="34" charset="-122"/>
                <a:cs typeface="Sora Medium" pitchFamily="34" charset="-120"/>
              </a:rPr>
              <a:t>Examples of Phishing Attacks</a:t>
            </a:r>
            <a:endParaRPr lang="en-US" sz="3700" dirty="0"/>
          </a:p>
        </p:txBody>
      </p:sp>
      <p:pic>
        <p:nvPicPr>
          <p:cNvPr id="3" name="Image 0" descr="preencoded.png">    </p:cNvPr>
          <p:cNvPicPr>
            <a:picLocks noChangeAspect="1"/>
          </p:cNvPicPr>
          <p:nvPr/>
        </p:nvPicPr>
        <p:blipFill>
          <a:blip r:embed="rId1"/>
          <a:stretch>
            <a:fillRect/>
          </a:stretch>
        </p:blipFill>
        <p:spPr>
          <a:xfrm>
            <a:off x="660678" y="1487210"/>
            <a:ext cx="943928" cy="1691759"/>
          </a:xfrm>
          <a:prstGeom prst="rect">
            <a:avLst/>
          </a:prstGeom>
        </p:spPr>
      </p:pic>
      <p:sp>
        <p:nvSpPr>
          <p:cNvPr id="4" name="Text 1"/>
          <p:cNvSpPr/>
          <p:nvPr/>
        </p:nvSpPr>
        <p:spPr>
          <a:xfrm>
            <a:off x="1887736" y="1675924"/>
            <a:ext cx="2359938" cy="294918"/>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Fake Bank Emails</a:t>
            </a:r>
            <a:endParaRPr lang="en-US" sz="1850" dirty="0"/>
          </a:p>
        </p:txBody>
      </p:sp>
      <p:sp>
        <p:nvSpPr>
          <p:cNvPr id="5" name="Text 2"/>
          <p:cNvSpPr/>
          <p:nvPr/>
        </p:nvSpPr>
        <p:spPr>
          <a:xfrm>
            <a:off x="1887736" y="2084070"/>
            <a:ext cx="12081986" cy="906185"/>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Attackers might send emails claiming to be from your bank, asking you to update your account information or verify your login details. They might also send emails that appear to be from a shipping company, asking you to verify your delivery address or pay for shipping fees.</a:t>
            </a:r>
            <a:endParaRPr lang="en-US" sz="1450" dirty="0"/>
          </a:p>
        </p:txBody>
      </p:sp>
      <p:pic>
        <p:nvPicPr>
          <p:cNvPr id="6" name="Image 1" descr="preencoded.png">    </p:cNvPr>
          <p:cNvPicPr>
            <a:picLocks noChangeAspect="1"/>
          </p:cNvPicPr>
          <p:nvPr/>
        </p:nvPicPr>
        <p:blipFill>
          <a:blip r:embed="rId2"/>
          <a:stretch>
            <a:fillRect/>
          </a:stretch>
        </p:blipFill>
        <p:spPr>
          <a:xfrm>
            <a:off x="660678" y="3178969"/>
            <a:ext cx="943928" cy="1510308"/>
          </a:xfrm>
          <a:prstGeom prst="rect">
            <a:avLst/>
          </a:prstGeom>
        </p:spPr>
      </p:pic>
      <p:sp>
        <p:nvSpPr>
          <p:cNvPr id="7" name="Text 3"/>
          <p:cNvSpPr/>
          <p:nvPr/>
        </p:nvSpPr>
        <p:spPr>
          <a:xfrm>
            <a:off x="1887736" y="3367683"/>
            <a:ext cx="2359938" cy="294918"/>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Fake Invoice Emails</a:t>
            </a:r>
            <a:endParaRPr lang="en-US" sz="1850" dirty="0"/>
          </a:p>
        </p:txBody>
      </p:sp>
      <p:sp>
        <p:nvSpPr>
          <p:cNvPr id="8" name="Text 4"/>
          <p:cNvSpPr/>
          <p:nvPr/>
        </p:nvSpPr>
        <p:spPr>
          <a:xfrm>
            <a:off x="1887736" y="3775829"/>
            <a:ext cx="12081986" cy="604123"/>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Attackers often send fake invoice emails that appear to be from a legitimate business, requesting payment for goods or services you didn't order. The emails might include a link to a fake website to make the request appear genuine.</a:t>
            </a:r>
            <a:endParaRPr lang="en-US" sz="1450" dirty="0"/>
          </a:p>
        </p:txBody>
      </p:sp>
      <p:pic>
        <p:nvPicPr>
          <p:cNvPr id="9" name="Image 2" descr="preencoded.png">    </p:cNvPr>
          <p:cNvPicPr>
            <a:picLocks noChangeAspect="1"/>
          </p:cNvPicPr>
          <p:nvPr/>
        </p:nvPicPr>
        <p:blipFill>
          <a:blip r:embed="rId3"/>
          <a:stretch>
            <a:fillRect/>
          </a:stretch>
        </p:blipFill>
        <p:spPr>
          <a:xfrm>
            <a:off x="660678" y="4689277"/>
            <a:ext cx="943928" cy="1510308"/>
          </a:xfrm>
          <a:prstGeom prst="rect">
            <a:avLst/>
          </a:prstGeom>
        </p:spPr>
      </p:pic>
      <p:sp>
        <p:nvSpPr>
          <p:cNvPr id="10" name="Text 5"/>
          <p:cNvSpPr/>
          <p:nvPr/>
        </p:nvSpPr>
        <p:spPr>
          <a:xfrm>
            <a:off x="1887736" y="4877991"/>
            <a:ext cx="3370302" cy="294918"/>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Social Media Impersonation</a:t>
            </a:r>
            <a:endParaRPr lang="en-US" sz="1850" dirty="0"/>
          </a:p>
        </p:txBody>
      </p:sp>
      <p:sp>
        <p:nvSpPr>
          <p:cNvPr id="11" name="Text 6"/>
          <p:cNvSpPr/>
          <p:nvPr/>
        </p:nvSpPr>
        <p:spPr>
          <a:xfrm>
            <a:off x="1887736" y="5286137"/>
            <a:ext cx="12081986" cy="604123"/>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Attackers may create fake social media profiles that mimic legitimate individuals or organizations. They might then send messages to their followers, asking them to click on a link or download an attachment that contains malware.</a:t>
            </a:r>
            <a:endParaRPr lang="en-US" sz="1450" dirty="0"/>
          </a:p>
        </p:txBody>
      </p:sp>
      <p:pic>
        <p:nvPicPr>
          <p:cNvPr id="12" name="Image 3" descr="preencoded.png">    </p:cNvPr>
          <p:cNvPicPr>
            <a:picLocks noChangeAspect="1"/>
          </p:cNvPicPr>
          <p:nvPr/>
        </p:nvPicPr>
        <p:blipFill>
          <a:blip r:embed="rId4"/>
          <a:stretch>
            <a:fillRect/>
          </a:stretch>
        </p:blipFill>
        <p:spPr>
          <a:xfrm>
            <a:off x="660678" y="6199584"/>
            <a:ext cx="943928" cy="1510308"/>
          </a:xfrm>
          <a:prstGeom prst="rect">
            <a:avLst/>
          </a:prstGeom>
        </p:spPr>
      </p:pic>
      <p:sp>
        <p:nvSpPr>
          <p:cNvPr id="13" name="Text 7"/>
          <p:cNvSpPr/>
          <p:nvPr/>
        </p:nvSpPr>
        <p:spPr>
          <a:xfrm>
            <a:off x="1887736" y="6388298"/>
            <a:ext cx="2666405" cy="294918"/>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Phishing through SMS</a:t>
            </a:r>
            <a:endParaRPr lang="en-US" sz="1850" dirty="0"/>
          </a:p>
        </p:txBody>
      </p:sp>
      <p:sp>
        <p:nvSpPr>
          <p:cNvPr id="14" name="Text 8"/>
          <p:cNvSpPr/>
          <p:nvPr/>
        </p:nvSpPr>
        <p:spPr>
          <a:xfrm>
            <a:off x="1887736" y="6796445"/>
            <a:ext cx="12081986" cy="604123"/>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Attackers can send SMS messages that appear to be from a bank, a shipping company, or a social media platform, asking you to click on a link to verify your account information or update your payment details.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4953" y="588645"/>
            <a:ext cx="5513784" cy="513398"/>
          </a:xfrm>
          <a:prstGeom prst="rect">
            <a:avLst/>
          </a:prstGeom>
          <a:noFill/>
          <a:ln/>
        </p:spPr>
        <p:txBody>
          <a:bodyPr wrap="none" lIns="0" tIns="0" rIns="0" bIns="0" rtlCol="0" anchor="t"/>
          <a:lstStyle/>
          <a:p>
            <a:pPr indent="0" marL="0">
              <a:lnSpc>
                <a:spcPts val="4000"/>
              </a:lnSpc>
              <a:buNone/>
            </a:pPr>
            <a:r>
              <a:rPr lang="en-US" sz="3200" dirty="0">
                <a:solidFill>
                  <a:srgbClr val="97B8FF"/>
                </a:solidFill>
                <a:latin typeface="Sora Medium" pitchFamily="34" charset="0"/>
                <a:ea typeface="Sora Medium" pitchFamily="34" charset="-122"/>
                <a:cs typeface="Sora Medium" pitchFamily="34" charset="-120"/>
              </a:rPr>
              <a:t>Social Engineering Tactics</a:t>
            </a:r>
            <a:endParaRPr lang="en-US" sz="3200" dirty="0"/>
          </a:p>
        </p:txBody>
      </p:sp>
      <p:pic>
        <p:nvPicPr>
          <p:cNvPr id="3" name="Image 0" descr="preencoded.png">    </p:cNvPr>
          <p:cNvPicPr>
            <a:picLocks noChangeAspect="1"/>
          </p:cNvPicPr>
          <p:nvPr/>
        </p:nvPicPr>
        <p:blipFill>
          <a:blip r:embed="rId1"/>
          <a:stretch>
            <a:fillRect/>
          </a:stretch>
        </p:blipFill>
        <p:spPr>
          <a:xfrm>
            <a:off x="3277791" y="1430536"/>
            <a:ext cx="1334453" cy="1209318"/>
          </a:xfrm>
          <a:prstGeom prst="rect">
            <a:avLst/>
          </a:prstGeom>
        </p:spPr>
      </p:pic>
      <p:sp>
        <p:nvSpPr>
          <p:cNvPr id="4" name="Text 1"/>
          <p:cNvSpPr/>
          <p:nvPr/>
        </p:nvSpPr>
        <p:spPr>
          <a:xfrm>
            <a:off x="3901559" y="2027515"/>
            <a:ext cx="86916"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1</a:t>
            </a:r>
            <a:endParaRPr lang="en-US" sz="1600" dirty="0"/>
          </a:p>
        </p:txBody>
      </p:sp>
      <p:sp>
        <p:nvSpPr>
          <p:cNvPr id="5" name="Text 2"/>
          <p:cNvSpPr/>
          <p:nvPr/>
        </p:nvSpPr>
        <p:spPr>
          <a:xfrm>
            <a:off x="4776430" y="1726168"/>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Pretexting</a:t>
            </a:r>
            <a:endParaRPr lang="en-US" sz="1600" dirty="0"/>
          </a:p>
        </p:txBody>
      </p:sp>
      <p:sp>
        <p:nvSpPr>
          <p:cNvPr id="6" name="Text 3"/>
          <p:cNvSpPr/>
          <p:nvPr/>
        </p:nvSpPr>
        <p:spPr>
          <a:xfrm>
            <a:off x="4776430" y="2081332"/>
            <a:ext cx="8653820" cy="262890"/>
          </a:xfrm>
          <a:prstGeom prst="rect">
            <a:avLst/>
          </a:prstGeom>
          <a:noFill/>
          <a:ln/>
        </p:spPr>
        <p:txBody>
          <a:bodyPr wrap="non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Attackers use this tactic to create a believable story or scenario to gain your trust and obtain sensitive information.</a:t>
            </a:r>
            <a:endParaRPr lang="en-US" sz="1250" dirty="0"/>
          </a:p>
        </p:txBody>
      </p:sp>
      <p:sp>
        <p:nvSpPr>
          <p:cNvPr id="7" name="Shape 4"/>
          <p:cNvSpPr/>
          <p:nvPr/>
        </p:nvSpPr>
        <p:spPr>
          <a:xfrm>
            <a:off x="4653201" y="2650808"/>
            <a:ext cx="9361289" cy="11430"/>
          </a:xfrm>
          <a:prstGeom prst="roundRect">
            <a:avLst>
              <a:gd name="adj" fmla="val 215619"/>
            </a:avLst>
          </a:prstGeom>
          <a:solidFill>
            <a:srgbClr val="3F3F44"/>
          </a:solidFill>
          <a:ln/>
        </p:spPr>
      </p:sp>
      <p:pic>
        <p:nvPicPr>
          <p:cNvPr id="8" name="Image 1" descr="preencoded.png">    </p:cNvPr>
          <p:cNvPicPr>
            <a:picLocks noChangeAspect="1"/>
          </p:cNvPicPr>
          <p:nvPr/>
        </p:nvPicPr>
        <p:blipFill>
          <a:blip r:embed="rId2"/>
          <a:stretch>
            <a:fillRect/>
          </a:stretch>
        </p:blipFill>
        <p:spPr>
          <a:xfrm>
            <a:off x="2610445" y="2680811"/>
            <a:ext cx="2669024" cy="1209318"/>
          </a:xfrm>
          <a:prstGeom prst="rect">
            <a:avLst/>
          </a:prstGeom>
        </p:spPr>
      </p:pic>
      <p:sp>
        <p:nvSpPr>
          <p:cNvPr id="9" name="Text 5"/>
          <p:cNvSpPr/>
          <p:nvPr/>
        </p:nvSpPr>
        <p:spPr>
          <a:xfrm>
            <a:off x="3880961" y="3121104"/>
            <a:ext cx="127992"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2</a:t>
            </a:r>
            <a:endParaRPr lang="en-US" sz="1600" dirty="0"/>
          </a:p>
        </p:txBody>
      </p:sp>
      <p:sp>
        <p:nvSpPr>
          <p:cNvPr id="10" name="Text 6"/>
          <p:cNvSpPr/>
          <p:nvPr/>
        </p:nvSpPr>
        <p:spPr>
          <a:xfrm>
            <a:off x="5443657" y="2844998"/>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Baiting</a:t>
            </a:r>
            <a:endParaRPr lang="en-US" sz="1600" dirty="0"/>
          </a:p>
        </p:txBody>
      </p:sp>
      <p:sp>
        <p:nvSpPr>
          <p:cNvPr id="11" name="Text 7"/>
          <p:cNvSpPr/>
          <p:nvPr/>
        </p:nvSpPr>
        <p:spPr>
          <a:xfrm>
            <a:off x="5443657" y="3200162"/>
            <a:ext cx="8447603" cy="525780"/>
          </a:xfrm>
          <a:prstGeom prst="rect">
            <a:avLst/>
          </a:prstGeom>
          <a:noFill/>
          <a:ln/>
        </p:spPr>
        <p:txBody>
          <a:bodyPr wrap="squar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Attackers offer something tempting, like free gifts, discounts, or access to exclusive content, to lure victims into a trap.</a:t>
            </a:r>
            <a:endParaRPr lang="en-US" sz="1250" dirty="0"/>
          </a:p>
        </p:txBody>
      </p:sp>
      <p:sp>
        <p:nvSpPr>
          <p:cNvPr id="12" name="Shape 8"/>
          <p:cNvSpPr/>
          <p:nvPr/>
        </p:nvSpPr>
        <p:spPr>
          <a:xfrm>
            <a:off x="5320427" y="3901083"/>
            <a:ext cx="8694063" cy="11430"/>
          </a:xfrm>
          <a:prstGeom prst="roundRect">
            <a:avLst>
              <a:gd name="adj" fmla="val 215619"/>
            </a:avLst>
          </a:prstGeom>
          <a:solidFill>
            <a:srgbClr val="3F3F44"/>
          </a:solidFill>
          <a:ln/>
        </p:spPr>
      </p:sp>
      <p:pic>
        <p:nvPicPr>
          <p:cNvPr id="13" name="Image 2" descr="preencoded.png">    </p:cNvPr>
          <p:cNvPicPr>
            <a:picLocks noChangeAspect="1"/>
          </p:cNvPicPr>
          <p:nvPr/>
        </p:nvPicPr>
        <p:blipFill>
          <a:blip r:embed="rId3"/>
          <a:stretch>
            <a:fillRect/>
          </a:stretch>
        </p:blipFill>
        <p:spPr>
          <a:xfrm>
            <a:off x="1943219" y="3931087"/>
            <a:ext cx="4003596" cy="1209318"/>
          </a:xfrm>
          <a:prstGeom prst="rect">
            <a:avLst/>
          </a:prstGeom>
        </p:spPr>
      </p:pic>
      <p:sp>
        <p:nvSpPr>
          <p:cNvPr id="14" name="Text 9"/>
          <p:cNvSpPr/>
          <p:nvPr/>
        </p:nvSpPr>
        <p:spPr>
          <a:xfrm>
            <a:off x="3881318" y="4371380"/>
            <a:ext cx="127278"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3</a:t>
            </a:r>
            <a:endParaRPr lang="en-US" sz="1600" dirty="0"/>
          </a:p>
        </p:txBody>
      </p:sp>
      <p:sp>
        <p:nvSpPr>
          <p:cNvPr id="15" name="Text 10"/>
          <p:cNvSpPr/>
          <p:nvPr/>
        </p:nvSpPr>
        <p:spPr>
          <a:xfrm>
            <a:off x="6111002" y="4095274"/>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Scare Tactics</a:t>
            </a:r>
            <a:endParaRPr lang="en-US" sz="1600" dirty="0"/>
          </a:p>
        </p:txBody>
      </p:sp>
      <p:sp>
        <p:nvSpPr>
          <p:cNvPr id="16" name="Text 11"/>
          <p:cNvSpPr/>
          <p:nvPr/>
        </p:nvSpPr>
        <p:spPr>
          <a:xfrm>
            <a:off x="6111002" y="4450437"/>
            <a:ext cx="7780258" cy="525780"/>
          </a:xfrm>
          <a:prstGeom prst="rect">
            <a:avLst/>
          </a:prstGeom>
          <a:noFill/>
          <a:ln/>
        </p:spPr>
        <p:txBody>
          <a:bodyPr wrap="squar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Attackers create a sense of urgency or fear to pressure victims into making hasty decisions and giving away sensitive information.</a:t>
            </a:r>
            <a:endParaRPr lang="en-US" sz="1250" dirty="0"/>
          </a:p>
        </p:txBody>
      </p:sp>
      <p:sp>
        <p:nvSpPr>
          <p:cNvPr id="17" name="Shape 12"/>
          <p:cNvSpPr/>
          <p:nvPr/>
        </p:nvSpPr>
        <p:spPr>
          <a:xfrm>
            <a:off x="5987772" y="5151358"/>
            <a:ext cx="8026717" cy="11430"/>
          </a:xfrm>
          <a:prstGeom prst="roundRect">
            <a:avLst>
              <a:gd name="adj" fmla="val 215619"/>
            </a:avLst>
          </a:prstGeom>
          <a:solidFill>
            <a:srgbClr val="3F3F44"/>
          </a:solidFill>
          <a:ln/>
        </p:spPr>
      </p:sp>
      <p:pic>
        <p:nvPicPr>
          <p:cNvPr id="18" name="Image 3" descr="preencoded.png">    </p:cNvPr>
          <p:cNvPicPr>
            <a:picLocks noChangeAspect="1"/>
          </p:cNvPicPr>
          <p:nvPr/>
        </p:nvPicPr>
        <p:blipFill>
          <a:blip r:embed="rId4"/>
          <a:stretch>
            <a:fillRect/>
          </a:stretch>
        </p:blipFill>
        <p:spPr>
          <a:xfrm>
            <a:off x="1275874" y="5181362"/>
            <a:ext cx="5338167" cy="1209318"/>
          </a:xfrm>
          <a:prstGeom prst="rect">
            <a:avLst/>
          </a:prstGeom>
        </p:spPr>
      </p:pic>
      <p:sp>
        <p:nvSpPr>
          <p:cNvPr id="19" name="Text 13"/>
          <p:cNvSpPr/>
          <p:nvPr/>
        </p:nvSpPr>
        <p:spPr>
          <a:xfrm>
            <a:off x="3877866" y="5621655"/>
            <a:ext cx="133945"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4</a:t>
            </a:r>
            <a:endParaRPr lang="en-US" sz="1600" dirty="0"/>
          </a:p>
        </p:txBody>
      </p:sp>
      <p:sp>
        <p:nvSpPr>
          <p:cNvPr id="20" name="Text 14"/>
          <p:cNvSpPr/>
          <p:nvPr/>
        </p:nvSpPr>
        <p:spPr>
          <a:xfrm>
            <a:off x="6778228" y="5345549"/>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Phishing</a:t>
            </a:r>
            <a:endParaRPr lang="en-US" sz="1600" dirty="0"/>
          </a:p>
        </p:txBody>
      </p:sp>
      <p:sp>
        <p:nvSpPr>
          <p:cNvPr id="21" name="Text 15"/>
          <p:cNvSpPr/>
          <p:nvPr/>
        </p:nvSpPr>
        <p:spPr>
          <a:xfrm>
            <a:off x="6778228" y="5700712"/>
            <a:ext cx="7113032" cy="525780"/>
          </a:xfrm>
          <a:prstGeom prst="rect">
            <a:avLst/>
          </a:prstGeom>
          <a:noFill/>
          <a:ln/>
        </p:spPr>
        <p:txBody>
          <a:bodyPr wrap="squar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The most common tactic, where attackers use deceptive emails, websites, or social media messages to trick victims into giving away sensitive information.</a:t>
            </a:r>
            <a:endParaRPr lang="en-US" sz="1250" dirty="0"/>
          </a:p>
        </p:txBody>
      </p:sp>
      <p:sp>
        <p:nvSpPr>
          <p:cNvPr id="22" name="Shape 16"/>
          <p:cNvSpPr/>
          <p:nvPr/>
        </p:nvSpPr>
        <p:spPr>
          <a:xfrm>
            <a:off x="6654998" y="6401633"/>
            <a:ext cx="7359491" cy="11430"/>
          </a:xfrm>
          <a:prstGeom prst="roundRect">
            <a:avLst>
              <a:gd name="adj" fmla="val 215619"/>
            </a:avLst>
          </a:prstGeom>
          <a:solidFill>
            <a:srgbClr val="3F3F44"/>
          </a:solidFill>
          <a:ln/>
        </p:spPr>
      </p:sp>
      <p:pic>
        <p:nvPicPr>
          <p:cNvPr id="23" name="Image 4" descr="preencoded.png">    </p:cNvPr>
          <p:cNvPicPr>
            <a:picLocks noChangeAspect="1"/>
          </p:cNvPicPr>
          <p:nvPr/>
        </p:nvPicPr>
        <p:blipFill>
          <a:blip r:embed="rId5"/>
          <a:stretch>
            <a:fillRect/>
          </a:stretch>
        </p:blipFill>
        <p:spPr>
          <a:xfrm>
            <a:off x="608648" y="6431637"/>
            <a:ext cx="6672739" cy="1209318"/>
          </a:xfrm>
          <a:prstGeom prst="rect">
            <a:avLst/>
          </a:prstGeom>
        </p:spPr>
      </p:pic>
      <p:sp>
        <p:nvSpPr>
          <p:cNvPr id="24" name="Text 17"/>
          <p:cNvSpPr/>
          <p:nvPr/>
        </p:nvSpPr>
        <p:spPr>
          <a:xfrm>
            <a:off x="3880247" y="6871930"/>
            <a:ext cx="129421"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5</a:t>
            </a:r>
            <a:endParaRPr lang="en-US" sz="1600" dirty="0"/>
          </a:p>
        </p:txBody>
      </p:sp>
      <p:sp>
        <p:nvSpPr>
          <p:cNvPr id="25" name="Text 18"/>
          <p:cNvSpPr/>
          <p:nvPr/>
        </p:nvSpPr>
        <p:spPr>
          <a:xfrm>
            <a:off x="7445573" y="6595824"/>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Impersonation</a:t>
            </a:r>
            <a:endParaRPr lang="en-US" sz="1600" dirty="0"/>
          </a:p>
        </p:txBody>
      </p:sp>
      <p:sp>
        <p:nvSpPr>
          <p:cNvPr id="26" name="Text 19"/>
          <p:cNvSpPr/>
          <p:nvPr/>
        </p:nvSpPr>
        <p:spPr>
          <a:xfrm>
            <a:off x="7445573" y="6950988"/>
            <a:ext cx="6445687" cy="525780"/>
          </a:xfrm>
          <a:prstGeom prst="rect">
            <a:avLst/>
          </a:prstGeom>
          <a:noFill/>
          <a:ln/>
        </p:spPr>
        <p:txBody>
          <a:bodyPr wrap="squar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Attackers try to impersonate a trusted individual or organization, often using stolen identities or fake accounts to deceive victims.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0098" y="614243"/>
            <a:ext cx="7797641" cy="696516"/>
          </a:xfrm>
          <a:prstGeom prst="rect">
            <a:avLst/>
          </a:prstGeom>
          <a:noFill/>
          <a:ln/>
        </p:spPr>
        <p:txBody>
          <a:bodyPr wrap="none" lIns="0" tIns="0" rIns="0" bIns="0" rtlCol="0" anchor="t"/>
          <a:lstStyle/>
          <a:p>
            <a:pPr indent="0" marL="0">
              <a:lnSpc>
                <a:spcPts val="5450"/>
              </a:lnSpc>
              <a:buNone/>
            </a:pPr>
            <a:r>
              <a:rPr lang="en-US" sz="4350" dirty="0">
                <a:solidFill>
                  <a:srgbClr val="97B8FF"/>
                </a:solidFill>
                <a:latin typeface="Sora Medium" pitchFamily="34" charset="0"/>
                <a:ea typeface="Sora Medium" pitchFamily="34" charset="-122"/>
                <a:cs typeface="Sora Medium" pitchFamily="34" charset="-120"/>
              </a:rPr>
              <a:t>Reporting Phishing Attacks</a:t>
            </a:r>
            <a:endParaRPr lang="en-US" sz="4350" dirty="0"/>
          </a:p>
        </p:txBody>
      </p:sp>
      <p:sp>
        <p:nvSpPr>
          <p:cNvPr id="3" name="Shape 1"/>
          <p:cNvSpPr/>
          <p:nvPr/>
        </p:nvSpPr>
        <p:spPr>
          <a:xfrm>
            <a:off x="780098" y="1756529"/>
            <a:ext cx="2178248" cy="1640919"/>
          </a:xfrm>
          <a:prstGeom prst="roundRect">
            <a:avLst>
              <a:gd name="adj" fmla="val 2038"/>
            </a:avLst>
          </a:prstGeom>
          <a:solidFill>
            <a:srgbClr val="26262B"/>
          </a:solidFill>
          <a:ln/>
        </p:spPr>
      </p:sp>
      <p:sp>
        <p:nvSpPr>
          <p:cNvPr id="4" name="Text 2"/>
          <p:cNvSpPr/>
          <p:nvPr/>
        </p:nvSpPr>
        <p:spPr>
          <a:xfrm>
            <a:off x="1002983" y="2354104"/>
            <a:ext cx="117872" cy="445770"/>
          </a:xfrm>
          <a:prstGeom prst="rect">
            <a:avLst/>
          </a:prstGeom>
          <a:noFill/>
          <a:ln/>
        </p:spPr>
        <p:txBody>
          <a:bodyPr wrap="none" lIns="0" tIns="0" rIns="0" bIns="0" rtlCol="0" anchor="t"/>
          <a:lstStyle/>
          <a:p>
            <a:pPr algn="ctr" indent="0" marL="0">
              <a:lnSpc>
                <a:spcPts val="3500"/>
              </a:lnSpc>
              <a:buNone/>
            </a:pPr>
            <a:r>
              <a:rPr lang="en-US" sz="2150" dirty="0">
                <a:solidFill>
                  <a:srgbClr val="E0D6DE"/>
                </a:solidFill>
                <a:latin typeface="Sora Medium" pitchFamily="34" charset="0"/>
                <a:ea typeface="Sora Medium" pitchFamily="34" charset="-122"/>
                <a:cs typeface="Sora Medium" pitchFamily="34" charset="-120"/>
              </a:rPr>
              <a:t>1</a:t>
            </a:r>
            <a:endParaRPr lang="en-US" sz="2150" dirty="0"/>
          </a:p>
        </p:txBody>
      </p:sp>
      <p:sp>
        <p:nvSpPr>
          <p:cNvPr id="5" name="Text 3"/>
          <p:cNvSpPr/>
          <p:nvPr/>
        </p:nvSpPr>
        <p:spPr>
          <a:xfrm>
            <a:off x="3181231" y="1979414"/>
            <a:ext cx="3791069" cy="348258"/>
          </a:xfrm>
          <a:prstGeom prst="rect">
            <a:avLst/>
          </a:prstGeom>
          <a:noFill/>
          <a:ln/>
        </p:spPr>
        <p:txBody>
          <a:bodyPr wrap="none" lIns="0" tIns="0" rIns="0" bIns="0" rtlCol="0" anchor="t"/>
          <a:lstStyle/>
          <a:p>
            <a:pPr algn="l" indent="0" marL="0">
              <a:lnSpc>
                <a:spcPts val="2700"/>
              </a:lnSpc>
              <a:buNone/>
            </a:pPr>
            <a:r>
              <a:rPr lang="en-US" sz="2150" dirty="0">
                <a:solidFill>
                  <a:srgbClr val="E0D6DE"/>
                </a:solidFill>
                <a:latin typeface="Sora Medium" pitchFamily="34" charset="0"/>
                <a:ea typeface="Sora Medium" pitchFamily="34" charset="-122"/>
                <a:cs typeface="Sora Medium" pitchFamily="34" charset="-120"/>
              </a:rPr>
              <a:t>Forward Suspicious Emails</a:t>
            </a:r>
            <a:endParaRPr lang="en-US" sz="2150" dirty="0"/>
          </a:p>
        </p:txBody>
      </p:sp>
      <p:sp>
        <p:nvSpPr>
          <p:cNvPr id="6" name="Text 4"/>
          <p:cNvSpPr/>
          <p:nvPr/>
        </p:nvSpPr>
        <p:spPr>
          <a:xfrm>
            <a:off x="3181231" y="2461379"/>
            <a:ext cx="10446187" cy="713184"/>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If you receive a suspicious email, forward it to your IT department or the appropriate authorities. Do not click on any links or attachments in the email.</a:t>
            </a:r>
            <a:endParaRPr lang="en-US" sz="1750" dirty="0"/>
          </a:p>
        </p:txBody>
      </p:sp>
      <p:sp>
        <p:nvSpPr>
          <p:cNvPr id="7" name="Shape 5"/>
          <p:cNvSpPr/>
          <p:nvPr/>
        </p:nvSpPr>
        <p:spPr>
          <a:xfrm>
            <a:off x="3069788" y="3382208"/>
            <a:ext cx="10669072" cy="15240"/>
          </a:xfrm>
          <a:prstGeom prst="roundRect">
            <a:avLst>
              <a:gd name="adj" fmla="val 219396"/>
            </a:avLst>
          </a:prstGeom>
          <a:solidFill>
            <a:srgbClr val="3F3F44"/>
          </a:solidFill>
          <a:ln/>
        </p:spPr>
      </p:sp>
      <p:sp>
        <p:nvSpPr>
          <p:cNvPr id="8" name="Shape 6"/>
          <p:cNvSpPr/>
          <p:nvPr/>
        </p:nvSpPr>
        <p:spPr>
          <a:xfrm>
            <a:off x="780098" y="3508891"/>
            <a:ext cx="4356616" cy="1997512"/>
          </a:xfrm>
          <a:prstGeom prst="roundRect">
            <a:avLst>
              <a:gd name="adj" fmla="val 1674"/>
            </a:avLst>
          </a:prstGeom>
          <a:solidFill>
            <a:srgbClr val="26262B"/>
          </a:solidFill>
          <a:ln/>
        </p:spPr>
      </p:sp>
      <p:sp>
        <p:nvSpPr>
          <p:cNvPr id="9" name="Text 7"/>
          <p:cNvSpPr/>
          <p:nvPr/>
        </p:nvSpPr>
        <p:spPr>
          <a:xfrm>
            <a:off x="1002983" y="4284702"/>
            <a:ext cx="173593" cy="445770"/>
          </a:xfrm>
          <a:prstGeom prst="rect">
            <a:avLst/>
          </a:prstGeom>
          <a:noFill/>
          <a:ln/>
        </p:spPr>
        <p:txBody>
          <a:bodyPr wrap="none" lIns="0" tIns="0" rIns="0" bIns="0" rtlCol="0" anchor="t"/>
          <a:lstStyle/>
          <a:p>
            <a:pPr algn="ctr" indent="0" marL="0">
              <a:lnSpc>
                <a:spcPts val="3500"/>
              </a:lnSpc>
              <a:buNone/>
            </a:pPr>
            <a:r>
              <a:rPr lang="en-US" sz="2150" dirty="0">
                <a:solidFill>
                  <a:srgbClr val="E0D6DE"/>
                </a:solidFill>
                <a:latin typeface="Sora Medium" pitchFamily="34" charset="0"/>
                <a:ea typeface="Sora Medium" pitchFamily="34" charset="-122"/>
                <a:cs typeface="Sora Medium" pitchFamily="34" charset="-120"/>
              </a:rPr>
              <a:t>2</a:t>
            </a:r>
            <a:endParaRPr lang="en-US" sz="2150" dirty="0"/>
          </a:p>
        </p:txBody>
      </p:sp>
      <p:sp>
        <p:nvSpPr>
          <p:cNvPr id="10" name="Text 8"/>
          <p:cNvSpPr/>
          <p:nvPr/>
        </p:nvSpPr>
        <p:spPr>
          <a:xfrm>
            <a:off x="5359598" y="3731776"/>
            <a:ext cx="3677722" cy="348258"/>
          </a:xfrm>
          <a:prstGeom prst="rect">
            <a:avLst/>
          </a:prstGeom>
          <a:noFill/>
          <a:ln/>
        </p:spPr>
        <p:txBody>
          <a:bodyPr wrap="none" lIns="0" tIns="0" rIns="0" bIns="0" rtlCol="0" anchor="t"/>
          <a:lstStyle/>
          <a:p>
            <a:pPr algn="l" indent="0" marL="0">
              <a:lnSpc>
                <a:spcPts val="2700"/>
              </a:lnSpc>
              <a:buNone/>
            </a:pPr>
            <a:r>
              <a:rPr lang="en-US" sz="2150" dirty="0">
                <a:solidFill>
                  <a:srgbClr val="E0D6DE"/>
                </a:solidFill>
                <a:latin typeface="Sora Medium" pitchFamily="34" charset="0"/>
                <a:ea typeface="Sora Medium" pitchFamily="34" charset="-122"/>
                <a:cs typeface="Sora Medium" pitchFamily="34" charset="-120"/>
              </a:rPr>
              <a:t>Report Phishing Websites</a:t>
            </a:r>
            <a:endParaRPr lang="en-US" sz="2150" dirty="0"/>
          </a:p>
        </p:txBody>
      </p:sp>
      <p:sp>
        <p:nvSpPr>
          <p:cNvPr id="11" name="Text 9"/>
          <p:cNvSpPr/>
          <p:nvPr/>
        </p:nvSpPr>
        <p:spPr>
          <a:xfrm>
            <a:off x="5359598" y="4213741"/>
            <a:ext cx="8267819" cy="1069777"/>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If you encounter a phishing website, report it to the website owner or to the appropriate authorities. You can also report it to organizations that track phishing websites, such as the Anti-Phishing Working Group (APWG).</a:t>
            </a:r>
            <a:endParaRPr lang="en-US" sz="1750" dirty="0"/>
          </a:p>
        </p:txBody>
      </p:sp>
      <p:sp>
        <p:nvSpPr>
          <p:cNvPr id="12" name="Shape 10"/>
          <p:cNvSpPr/>
          <p:nvPr/>
        </p:nvSpPr>
        <p:spPr>
          <a:xfrm>
            <a:off x="5248156" y="5491163"/>
            <a:ext cx="8490704" cy="15240"/>
          </a:xfrm>
          <a:prstGeom prst="roundRect">
            <a:avLst>
              <a:gd name="adj" fmla="val 219396"/>
            </a:avLst>
          </a:prstGeom>
          <a:solidFill>
            <a:srgbClr val="3F3F44"/>
          </a:solidFill>
          <a:ln/>
        </p:spPr>
      </p:sp>
      <p:sp>
        <p:nvSpPr>
          <p:cNvPr id="13" name="Shape 11"/>
          <p:cNvSpPr/>
          <p:nvPr/>
        </p:nvSpPr>
        <p:spPr>
          <a:xfrm>
            <a:off x="780098" y="5617845"/>
            <a:ext cx="6535103" cy="1997512"/>
          </a:xfrm>
          <a:prstGeom prst="roundRect">
            <a:avLst>
              <a:gd name="adj" fmla="val 1674"/>
            </a:avLst>
          </a:prstGeom>
          <a:solidFill>
            <a:srgbClr val="26262B"/>
          </a:solidFill>
          <a:ln/>
        </p:spPr>
      </p:sp>
      <p:sp>
        <p:nvSpPr>
          <p:cNvPr id="14" name="Text 12"/>
          <p:cNvSpPr/>
          <p:nvPr/>
        </p:nvSpPr>
        <p:spPr>
          <a:xfrm>
            <a:off x="1002983" y="6393656"/>
            <a:ext cx="172760" cy="445770"/>
          </a:xfrm>
          <a:prstGeom prst="rect">
            <a:avLst/>
          </a:prstGeom>
          <a:noFill/>
          <a:ln/>
        </p:spPr>
        <p:txBody>
          <a:bodyPr wrap="none" lIns="0" tIns="0" rIns="0" bIns="0" rtlCol="0" anchor="t"/>
          <a:lstStyle/>
          <a:p>
            <a:pPr algn="ctr" indent="0" marL="0">
              <a:lnSpc>
                <a:spcPts val="3500"/>
              </a:lnSpc>
              <a:buNone/>
            </a:pPr>
            <a:r>
              <a:rPr lang="en-US" sz="2150" dirty="0">
                <a:solidFill>
                  <a:srgbClr val="E0D6DE"/>
                </a:solidFill>
                <a:latin typeface="Sora Medium" pitchFamily="34" charset="0"/>
                <a:ea typeface="Sora Medium" pitchFamily="34" charset="-122"/>
                <a:cs typeface="Sora Medium" pitchFamily="34" charset="-120"/>
              </a:rPr>
              <a:t>3</a:t>
            </a:r>
            <a:endParaRPr lang="en-US" sz="2150" dirty="0"/>
          </a:p>
        </p:txBody>
      </p:sp>
      <p:sp>
        <p:nvSpPr>
          <p:cNvPr id="15" name="Text 13"/>
          <p:cNvSpPr/>
          <p:nvPr/>
        </p:nvSpPr>
        <p:spPr>
          <a:xfrm>
            <a:off x="7538085" y="5840730"/>
            <a:ext cx="4163973" cy="348258"/>
          </a:xfrm>
          <a:prstGeom prst="rect">
            <a:avLst/>
          </a:prstGeom>
          <a:noFill/>
          <a:ln/>
        </p:spPr>
        <p:txBody>
          <a:bodyPr wrap="none" lIns="0" tIns="0" rIns="0" bIns="0" rtlCol="0" anchor="t"/>
          <a:lstStyle/>
          <a:p>
            <a:pPr algn="l" indent="0" marL="0">
              <a:lnSpc>
                <a:spcPts val="2700"/>
              </a:lnSpc>
              <a:buNone/>
            </a:pPr>
            <a:r>
              <a:rPr lang="en-US" sz="2150" dirty="0">
                <a:solidFill>
                  <a:srgbClr val="E0D6DE"/>
                </a:solidFill>
                <a:latin typeface="Sora Medium" pitchFamily="34" charset="0"/>
                <a:ea typeface="Sora Medium" pitchFamily="34" charset="-122"/>
                <a:cs typeface="Sora Medium" pitchFamily="34" charset="-120"/>
              </a:rPr>
              <a:t>Report Social Media Phishing</a:t>
            </a:r>
            <a:endParaRPr lang="en-US" sz="2150" dirty="0"/>
          </a:p>
        </p:txBody>
      </p:sp>
      <p:sp>
        <p:nvSpPr>
          <p:cNvPr id="16" name="Text 14"/>
          <p:cNvSpPr/>
          <p:nvPr/>
        </p:nvSpPr>
        <p:spPr>
          <a:xfrm>
            <a:off x="7538085" y="6322695"/>
            <a:ext cx="6089333" cy="1069777"/>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If you encounter a phishing attempt on social media, report it to the social media platform. You can also report it to the appropriate authorities.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2025-01-26T13:28:55Z</dcterms:created>
  <dcterms:modified xsi:type="dcterms:W3CDTF">2025-01-26T13:28:55Z</dcterms:modified>
</cp:coreProperties>
</file>